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3" r:id="rId5"/>
    <p:sldId id="258" r:id="rId6"/>
    <p:sldId id="259" r:id="rId7"/>
    <p:sldId id="262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C8562-B211-5447-8FC2-67F56A2D07D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3E40D-673D-7547-95E3-CACAA5115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6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3E40D-673D-7547-95E3-CACAA5115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8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C2E48-0AB1-A942-816D-213EFEA6B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1D527-AB98-E240-9300-96BD4BE04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6F7E7-C9D2-9D46-BD4F-7303A9A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B571-3851-F246-899D-7AC70533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F281B-79AD-BD41-9E7D-912791D7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2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67D5-2548-A946-9B3C-2A73195D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021D1-3F07-0141-BFD8-58C4D8458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6399B-97CF-5246-97FD-E25F24C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39D87-1355-014B-B994-746441F6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8A099-DC64-E44D-8153-D9480C48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1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B1541-566A-E24A-8389-5383D8D00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2322B-560D-FA48-9D6A-473E52FEE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78B79-2AE3-C045-8756-5485313A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4236F-1F42-E04A-8312-D11764E2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5BFFE-BFE8-6240-A512-1F186BEE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753F-8F7B-E345-9347-216F07EC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05839-5635-B84E-90D9-278DDAC70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EC63-E066-D84B-8634-83E94994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E117-42B7-A84B-8AD5-0C52AFDF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59DDC-39C6-B14A-BBB9-A1C687CF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77E9-04E4-5A48-BFAD-ECD44483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2E175-6016-A340-AA7B-249046BB4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6FCFB-31DE-B042-9781-C5D4EA43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3364E-04AA-6440-BCD9-376D6DD89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AB933-B077-B249-B8F0-0F3368BB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6F35-CA44-EF48-A6D0-B8E14B41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3DC70-0FB8-DD49-B064-BAFF95374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71E98-C73D-DC42-ABCD-88D4B5DA5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107CA-89EF-9A46-ACD1-A45AF51D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9EA0F-2F08-EB4C-B0E5-AD6DEB9C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8C1E6-D78A-CD46-908D-375C106C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6A35-522C-A84D-84DE-C364FB22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D405F-E230-F54B-9C75-365352A06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B8728-DF47-7E40-90C7-00D183706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B7B39-72E6-AD44-A065-98091F57C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B3D47-B114-D549-A0E4-59C7898B0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60FC1-BA2E-1540-8B47-CD021530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71F57-20D8-CB41-BFAA-07C2A3BD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3D533-1FFD-EB48-B882-67AC6FF7D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0822-45AE-3642-A0F5-B10B51E50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7D843-AC5E-B148-8790-258486B2B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1F092-33BE-D048-924B-78BE0DAA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50031-8D29-3F47-A510-5CCECD41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4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CDD40-64B2-D54D-89E0-CA4D8FA0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199B6-FA5F-7449-A8BF-A8E65203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B9E7-A725-224E-B2D0-70222E43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66DD-A81E-814B-974C-104912DA7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3E7B-BB30-7143-ADEB-32D07276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89695-E261-D443-B6C9-73A3B0C18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3ABE1-BB0E-D747-B291-1C085042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0064A-674D-FD40-8752-B9ED76D1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580CF-AE41-2746-89F5-4D34AD34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0B56-C724-3246-9934-6AE55CAF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DB39B7-7A5D-D04F-BBCF-71B016B7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D28D-CFAA-FF46-BDC9-0525F479D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6DB00-3CBA-4243-A828-1AB23864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9152D-D8CB-8142-8925-8554F0CE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8D493-5E4A-FD4B-9AA2-F9BC6A9C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9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33F1F-2B49-BB4A-93EC-4F5716E6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A169C-C55C-8741-AB01-C03A2A0AC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C7244-E80F-5D44-B582-7EFFFD2E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BA464-903C-5B41-ABE2-416BEDE9B9A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E90DE-0C2D-7F4F-A276-F76B3B64E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14C8-1BDB-CA49-BE09-E622D7C41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95DD-2F03-2F4E-B32D-D609072D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3157537D-1F9D-E84B-88D8-EB81D7DE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657" y="-438617"/>
            <a:ext cx="13146882" cy="8764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CA47C-FBCB-DD4D-97D7-305427A88062}"/>
              </a:ext>
            </a:extLst>
          </p:cNvPr>
          <p:cNvSpPr txBox="1"/>
          <p:nvPr/>
        </p:nvSpPr>
        <p:spPr>
          <a:xfrm>
            <a:off x="1243013" y="559239"/>
            <a:ext cx="42941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PLAYFAIR DISPLAY REGULAR ROMAN" pitchFamily="2" charset="77"/>
              </a:rPr>
              <a:t>Remodelling your festival: – Temporary programmatic pivot or long term organisational change?</a:t>
            </a:r>
          </a:p>
          <a:p>
            <a:endParaRPr lang="en-GB" sz="2800" b="1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PLAYFAIR DISPLAY REGULAR ROMAN" pitchFamily="2" charset="77"/>
              </a:rPr>
              <a:t>Rowan Cannon,</a:t>
            </a:r>
          </a:p>
          <a:p>
            <a:r>
              <a:rPr lang="en-GB" sz="2800" b="1" dirty="0">
                <a:solidFill>
                  <a:schemeClr val="bg1"/>
                </a:solidFill>
                <a:latin typeface="PLAYFAIR DISPLAY REGULAR ROMAN" pitchFamily="2" charset="77"/>
              </a:rPr>
              <a:t>Wild Rumpus</a:t>
            </a:r>
          </a:p>
        </p:txBody>
      </p:sp>
    </p:spTree>
    <p:extLst>
      <p:ext uri="{BB962C8B-B14F-4D97-AF65-F5344CB8AC3E}">
        <p14:creationId xmlns:p14="http://schemas.microsoft.com/office/powerpoint/2010/main" val="160949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CEB11-9808-A749-A1DA-772DB584858C}"/>
              </a:ext>
            </a:extLst>
          </p:cNvPr>
          <p:cNvSpPr txBox="1"/>
          <p:nvPr/>
        </p:nvSpPr>
        <p:spPr>
          <a:xfrm>
            <a:off x="971550" y="1028700"/>
            <a:ext cx="1001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 Intro</a:t>
            </a:r>
          </a:p>
        </p:txBody>
      </p:sp>
      <p:pic>
        <p:nvPicPr>
          <p:cNvPr id="5" name="Wild Rumpus Homepage Video-WithText.mp4" descr="Wild Rumpus Homepage Video-WithText.mp4">
            <a:hlinkClick r:id="" action="ppaction://media"/>
            <a:extLst>
              <a:ext uri="{FF2B5EF4-FFF2-40B4-BE49-F238E27FC236}">
                <a16:creationId xmlns:a16="http://schemas.microsoft.com/office/drawing/2014/main" id="{11C3F480-CA20-C349-8468-F62BAD112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person, outdoor, group&#10;&#10;Description automatically generated">
            <a:extLst>
              <a:ext uri="{FF2B5EF4-FFF2-40B4-BE49-F238E27FC236}">
                <a16:creationId xmlns:a16="http://schemas.microsoft.com/office/drawing/2014/main" id="{1889E89A-22C6-F14D-920B-1D0F93509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073AFF-6D99-354B-BC9C-3779FB608E9F}"/>
              </a:ext>
            </a:extLst>
          </p:cNvPr>
          <p:cNvSpPr txBox="1"/>
          <p:nvPr/>
        </p:nvSpPr>
        <p:spPr>
          <a:xfrm>
            <a:off x="672661" y="2660207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PLAYFAIR DISPLAY REGULAR ROMAN" pitchFamily="2" charset="77"/>
              </a:rPr>
              <a:t>Business Model &amp; Ways of Working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PLAYFAIR DISPLAY REGULAR ROMAN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latin typeface="PLAYFAIR DISPLAY REGULAR ROMAN" pitchFamily="2" charset="77"/>
              </a:rPr>
              <a:t>Facing Outwards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PLAYFAIR DISPLAY REGULAR ROMAN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Festivals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Commissions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Public Engagement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8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sky, people&#10;&#10;Description automatically generated">
            <a:extLst>
              <a:ext uri="{FF2B5EF4-FFF2-40B4-BE49-F238E27FC236}">
                <a16:creationId xmlns:a16="http://schemas.microsoft.com/office/drawing/2014/main" id="{42F30436-26D8-6447-BCEA-7273344DE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BC7D-A48A-3B46-AEC7-3AEF208AD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3239986"/>
            <a:ext cx="4593021" cy="2619839"/>
          </a:xfrm>
        </p:spPr>
        <p:txBody>
          <a:bodyPr anchor="ctr">
            <a:normAutofit/>
          </a:bodyPr>
          <a:lstStyle/>
          <a:p>
            <a:pPr marL="285750" indent="-285750">
              <a:buFontTx/>
              <a:buChar char="-"/>
            </a:pPr>
            <a:endParaRPr lang="en-US" sz="1800" dirty="0">
              <a:latin typeface="PLAYFAIR DISPLAY REGULAR ROMAN" pitchFamily="2" charset="77"/>
            </a:endParaRPr>
          </a:p>
          <a:p>
            <a:pPr marL="0" indent="0">
              <a:buNone/>
            </a:pPr>
            <a:r>
              <a:rPr lang="en-US" sz="1800" i="1" dirty="0">
                <a:latin typeface="PLAYFAIR DISPLAY REGULAR ROMAN" pitchFamily="2" charset="77"/>
              </a:rPr>
              <a:t>Facing Inwards</a:t>
            </a:r>
          </a:p>
          <a:p>
            <a:endParaRPr lang="en-US" sz="1800" dirty="0">
              <a:latin typeface="PLAYFAIR DISPLAY REGULAR ROMAN" pitchFamily="2" charset="77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PLAYFAIR DISPLAY REGULAR ROMAN" pitchFamily="2" charset="77"/>
              </a:rPr>
              <a:t>Artist Development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PLAYFAIR DISPLAY REGULAR ROMAN" pitchFamily="2" charset="77"/>
              </a:rPr>
              <a:t>Sustainability Advocacy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PLAYFAIR DISPLAY REGULAR ROMAN" pitchFamily="2" charset="77"/>
              </a:rPr>
              <a:t>Talent Development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632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5E769CD5-4C59-DF45-8174-AB91B0F7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376"/>
            <a:ext cx="12430127" cy="8286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A0707-C407-2D42-A80F-2CBB361258E0}"/>
              </a:ext>
            </a:extLst>
          </p:cNvPr>
          <p:cNvSpPr txBox="1"/>
          <p:nvPr/>
        </p:nvSpPr>
        <p:spPr>
          <a:xfrm>
            <a:off x="454244" y="557541"/>
            <a:ext cx="805913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LAYFAIR DISPLAY REGULAR ROMAN" pitchFamily="2" charset="77"/>
              </a:rPr>
              <a:t>Covid - alternative activity rationale, we’re not interested in replacing the live experience.</a:t>
            </a:r>
          </a:p>
          <a:p>
            <a:endParaRPr lang="en-US" sz="2000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endParaRPr lang="en-US" sz="2000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r>
              <a:rPr lang="en-GB" sz="2000" dirty="0">
                <a:solidFill>
                  <a:schemeClr val="bg1"/>
                </a:solidFill>
                <a:latin typeface="PLAYFAIR DISPLAY REGULAR ROMAN" pitchFamily="2" charset="77"/>
              </a:rPr>
              <a:t>Gathering in nature for collective experiences is a catalyst for change</a:t>
            </a:r>
          </a:p>
          <a:p>
            <a:endParaRPr lang="en-GB" sz="2000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pPr marL="285750" indent="-28575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  <a:latin typeface="PLAYFAIR DISPLAY REGULAR ROMAN" pitchFamily="2" charset="77"/>
              </a:rPr>
              <a:t>Community</a:t>
            </a:r>
          </a:p>
          <a:p>
            <a:pPr marL="285750" indent="-285750">
              <a:buFontTx/>
              <a:buChar char="-"/>
            </a:pPr>
            <a:endParaRPr lang="en-GB" sz="2000" b="1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pPr marL="285750" indent="-28575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  <a:latin typeface="PLAYFAIR DISPLAY REGULAR ROMAN" pitchFamily="2" charset="77"/>
              </a:rPr>
              <a:t>Exploration + Activism</a:t>
            </a:r>
          </a:p>
          <a:p>
            <a:pPr marL="285750" indent="-285750">
              <a:buFontTx/>
              <a:buChar char="-"/>
            </a:pPr>
            <a:endParaRPr lang="en-GB" sz="2000" b="1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pPr marL="285750" indent="-285750"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  <a:latin typeface="PLAYFAIR DISPLAY REGULAR ROMAN" pitchFamily="2" charset="77"/>
              </a:rPr>
              <a:t>Visceral Experiences</a:t>
            </a:r>
            <a:endParaRPr lang="en-US" sz="2000" dirty="0">
              <a:solidFill>
                <a:schemeClr val="bg1"/>
              </a:solidFill>
              <a:latin typeface="PLAYFAIR DISPLAY REGULAR ROMAN" pitchFamily="2" charset="77"/>
            </a:endParaRPr>
          </a:p>
          <a:p>
            <a:endParaRPr lang="en-US" dirty="0">
              <a:latin typeface="PLAYFAIR DISPLAY REGULAR ROMAN" pitchFamily="2" charset="77"/>
            </a:endParaRPr>
          </a:p>
          <a:p>
            <a:endParaRPr lang="en-US" dirty="0">
              <a:latin typeface="PLAYFAIR DISPLAY REGULAR ROMA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895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40C50E8-C47D-A940-BD45-86A644478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92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mber2021-PRS-SQUARE.mov" descr="Timber2021-PRS-SQUARE.mov">
            <a:hlinkClick r:id="" action="ppaction://media"/>
            <a:extLst>
              <a:ext uri="{FF2B5EF4-FFF2-40B4-BE49-F238E27FC236}">
                <a16:creationId xmlns:a16="http://schemas.microsoft.com/office/drawing/2014/main" id="{7BD89397-7AD3-C242-A46B-EA14CF16F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dirt road&#10;&#10;Description automatically generated with medium confidence">
            <a:extLst>
              <a:ext uri="{FF2B5EF4-FFF2-40B4-BE49-F238E27FC236}">
                <a16:creationId xmlns:a16="http://schemas.microsoft.com/office/drawing/2014/main" id="{3CE447F7-52B8-5543-B34C-44FBC3F34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3" b="59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D3D356-8CC6-964E-A55B-99898B2B4A29}"/>
              </a:ext>
            </a:extLst>
          </p:cNvPr>
          <p:cNvSpPr txBox="1"/>
          <p:nvPr/>
        </p:nvSpPr>
        <p:spPr>
          <a:xfrm>
            <a:off x="712075" y="313182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PLAYFAIR DISPLAY REGULAR ROMAN" pitchFamily="2" charset="77"/>
              </a:rPr>
              <a:t>Learnings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PLAYFAIR DISPLAY REGULAR ROMAN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Look beyond the familiar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Digital and analogue can sit hand in hand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Take your time, </a:t>
            </a:r>
            <a:r>
              <a:rPr lang="en-US" dirty="0" err="1">
                <a:latin typeface="PLAYFAIR DISPLAY REGULAR ROMAN" pitchFamily="2" charset="77"/>
              </a:rPr>
              <a:t>beconsidered</a:t>
            </a:r>
            <a:r>
              <a:rPr lang="en-US" dirty="0">
                <a:latin typeface="PLAYFAIR DISPLAY REGULAR ROMAN" pitchFamily="2" charset="77"/>
              </a:rPr>
              <a:t> and thoughtful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Be kind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LAYFAIR DISPLAY REGULAR ROMAN" pitchFamily="2" charset="77"/>
              </a:rPr>
              <a:t>Moments of collective wonder are possible in the digital realm…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PLAYFAIR DISPLAY REGULAR ROMAN" pitchFamily="2" charset="77"/>
              </a:rPr>
              <a:t>… but more powerful in the flesh!</a:t>
            </a:r>
          </a:p>
        </p:txBody>
      </p:sp>
    </p:spTree>
    <p:extLst>
      <p:ext uri="{BB962C8B-B14F-4D97-AF65-F5344CB8AC3E}">
        <p14:creationId xmlns:p14="http://schemas.microsoft.com/office/powerpoint/2010/main" val="396789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20D02-DDCF-8F45-B407-AB33D2481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59090" cy="9244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61310-26D8-8342-AF18-5CE7F5C733C3}"/>
              </a:ext>
            </a:extLst>
          </p:cNvPr>
          <p:cNvSpPr txBox="1"/>
          <p:nvPr/>
        </p:nvSpPr>
        <p:spPr>
          <a:xfrm>
            <a:off x="4457700" y="557211"/>
            <a:ext cx="10086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LAYFAIR DISPLAY REGULAR ROMAN" pitchFamily="2" charset="77"/>
              </a:rPr>
              <a:t>rowan.cannon@wildrumpus.org.uk</a:t>
            </a:r>
            <a:endParaRPr lang="en-US" sz="2800" dirty="0">
              <a:latin typeface="PLAYFAIR DISPLAY REGULAR ROMAN" pitchFamily="2" charset="77"/>
            </a:endParaRPr>
          </a:p>
          <a:p>
            <a:r>
              <a:rPr lang="en-US" sz="2800" dirty="0">
                <a:latin typeface="PLAYFAIR DISPLAY REGULAR ROMAN" pitchFamily="2" charset="77"/>
              </a:rPr>
              <a:t>@</a:t>
            </a:r>
            <a:r>
              <a:rPr lang="en-US" sz="2800" dirty="0" err="1">
                <a:latin typeface="PLAYFAIR DISPLAY REGULAR ROMAN" pitchFamily="2" charset="77"/>
              </a:rPr>
              <a:t>rowan_cannon</a:t>
            </a:r>
            <a:endParaRPr lang="en-US" sz="2800" dirty="0">
              <a:latin typeface="PLAYFAIR DISPLAY REGULAR ROMAN" pitchFamily="2" charset="77"/>
            </a:endParaRPr>
          </a:p>
          <a:p>
            <a:r>
              <a:rPr lang="en-US" sz="2800" dirty="0">
                <a:latin typeface="PLAYFAIR DISPLAY REGULAR ROMAN" pitchFamily="2" charset="77"/>
              </a:rPr>
              <a:t>@_</a:t>
            </a:r>
            <a:r>
              <a:rPr lang="en-US" sz="2800" dirty="0" err="1">
                <a:latin typeface="PLAYFAIR DISPLAY REGULAR ROMAN" pitchFamily="2" charset="77"/>
              </a:rPr>
              <a:t>wildrumpus</a:t>
            </a:r>
            <a:endParaRPr lang="en-US" sz="2800" dirty="0">
              <a:latin typeface="PLAYFAIR DISPLAY REGULAR ROMAN" pitchFamily="2" charset="77"/>
            </a:endParaRPr>
          </a:p>
          <a:p>
            <a:r>
              <a:rPr lang="en-US" sz="2800" dirty="0">
                <a:latin typeface="PLAYFAIR DISPLAY REGULAR ROMAN" pitchFamily="2" charset="77"/>
              </a:rPr>
              <a:t>@</a:t>
            </a:r>
            <a:r>
              <a:rPr lang="en-US" sz="2800" dirty="0" err="1">
                <a:latin typeface="PLAYFAIR DISPLAY REGULAR ROMAN" pitchFamily="2" charset="77"/>
              </a:rPr>
              <a:t>justsofestival</a:t>
            </a:r>
            <a:endParaRPr lang="en-US" sz="2800" dirty="0">
              <a:latin typeface="PLAYFAIR DISPLAY REGULAR ROMAN" pitchFamily="2" charset="77"/>
            </a:endParaRPr>
          </a:p>
          <a:p>
            <a:r>
              <a:rPr lang="en-US" sz="2800" dirty="0">
                <a:latin typeface="PLAYFAIR DISPLAY REGULAR ROMAN" pitchFamily="2" charset="77"/>
              </a:rPr>
              <a:t>@</a:t>
            </a:r>
            <a:r>
              <a:rPr lang="en-US" sz="2800" dirty="0" err="1">
                <a:latin typeface="PLAYFAIR DISPLAY REGULAR ROMAN" pitchFamily="2" charset="77"/>
              </a:rPr>
              <a:t>timber_festival</a:t>
            </a:r>
            <a:endParaRPr lang="en-US" sz="2800" dirty="0">
              <a:latin typeface="PLAYFAIR DISPLAY REGULAR ROMAN" pitchFamily="2" charset="77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37AB542-0CFA-234C-890B-2DFD11B2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562" y="453459"/>
            <a:ext cx="26416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2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136</Words>
  <Application>Microsoft Macintosh PowerPoint</Application>
  <PresentationFormat>Widescreen</PresentationFormat>
  <Paragraphs>42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PLAYFAIR DISPLAY REGULAR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Rowan Hoban</dc:creator>
  <cp:lastModifiedBy>Rowan Hoban</cp:lastModifiedBy>
  <cp:revision>9</cp:revision>
  <dcterms:created xsi:type="dcterms:W3CDTF">2021-03-23T10:27:27Z</dcterms:created>
  <dcterms:modified xsi:type="dcterms:W3CDTF">2021-03-24T14:32:43Z</dcterms:modified>
</cp:coreProperties>
</file>